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33EC875-AD3A-4813-A6D9-7ED22B9C6976}" type="datetimeFigureOut">
              <a:rPr lang="en-US" smtClean="0"/>
              <a:pPr/>
              <a:t>4/8/2012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E373E0-C546-4FB6-9773-09BB972D534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3EC875-AD3A-4813-A6D9-7ED22B9C6976}" type="datetimeFigureOut">
              <a:rPr lang="en-US" smtClean="0"/>
              <a:pPr/>
              <a:t>4/8/2012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E373E0-C546-4FB6-9773-09BB972D534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3EC875-AD3A-4813-A6D9-7ED22B9C6976}" type="datetimeFigureOut">
              <a:rPr lang="en-US" smtClean="0"/>
              <a:pPr/>
              <a:t>4/8/2012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E373E0-C546-4FB6-9773-09BB972D534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3EC875-AD3A-4813-A6D9-7ED22B9C6976}" type="datetimeFigureOut">
              <a:rPr lang="en-US" smtClean="0"/>
              <a:pPr/>
              <a:t>4/8/2012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E373E0-C546-4FB6-9773-09BB972D534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3EC875-AD3A-4813-A6D9-7ED22B9C6976}" type="datetimeFigureOut">
              <a:rPr lang="en-US" smtClean="0"/>
              <a:pPr/>
              <a:t>4/8/2012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E373E0-C546-4FB6-9773-09BB972D534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33EC875-AD3A-4813-A6D9-7ED22B9C6976}" type="datetimeFigureOut">
              <a:rPr lang="en-US" smtClean="0"/>
              <a:pPr/>
              <a:t>4/8/2012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E373E0-C546-4FB6-9773-09BB972D534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33EC875-AD3A-4813-A6D9-7ED22B9C6976}" type="datetimeFigureOut">
              <a:rPr lang="en-US" smtClean="0"/>
              <a:pPr/>
              <a:t>4/8/2012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E373E0-C546-4FB6-9773-09BB972D534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33EC875-AD3A-4813-A6D9-7ED22B9C6976}" type="datetimeFigureOut">
              <a:rPr lang="en-US" smtClean="0"/>
              <a:pPr/>
              <a:t>4/8/2012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E373E0-C546-4FB6-9773-09BB972D534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3EC875-AD3A-4813-A6D9-7ED22B9C6976}" type="datetimeFigureOut">
              <a:rPr lang="en-US" smtClean="0"/>
              <a:pPr/>
              <a:t>4/8/2012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E373E0-C546-4FB6-9773-09BB972D534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3EC875-AD3A-4813-A6D9-7ED22B9C6976}" type="datetimeFigureOut">
              <a:rPr lang="en-US" smtClean="0"/>
              <a:pPr/>
              <a:t>4/8/2012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E373E0-C546-4FB6-9773-09BB972D534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3EC875-AD3A-4813-A6D9-7ED22B9C6976}" type="datetimeFigureOut">
              <a:rPr lang="en-US" smtClean="0"/>
              <a:pPr/>
              <a:t>4/8/2012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E373E0-C546-4FB6-9773-09BB972D534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75000"/>
            <a:alpha val="39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3EC875-AD3A-4813-A6D9-7ED22B9C6976}" type="datetimeFigureOut">
              <a:rPr lang="en-US" smtClean="0"/>
              <a:pPr/>
              <a:t>4/8/2012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E373E0-C546-4FB6-9773-09BB972D534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en.wikipedia.org/wiki/Special_effect" TargetMode="External"/><Relationship Id="rId3" Type="http://schemas.openxmlformats.org/officeDocument/2006/relationships/hyperlink" Target="http://en.wikipedia.org/wiki/Design" TargetMode="External"/><Relationship Id="rId7" Type="http://schemas.openxmlformats.org/officeDocument/2006/relationships/hyperlink" Target="http://en.wikipedia.org/wiki/Computer_animation" TargetMode="External"/><Relationship Id="rId2" Type="http://schemas.openxmlformats.org/officeDocument/2006/relationships/hyperlink" Target="http://en.wikipedia.org/wiki/Computer" TargetMode="External"/><Relationship Id="rId1" Type="http://schemas.openxmlformats.org/officeDocument/2006/relationships/slideLayout" Target="../slideLayouts/slideLayout2.xml"/><Relationship Id="rId6" Type="http://schemas.openxmlformats.org/officeDocument/2006/relationships/hyperlink" Target="http://en.wikipedia.org/wiki/Industrial_arts" TargetMode="External"/><Relationship Id="rId5" Type="http://schemas.openxmlformats.org/officeDocument/2006/relationships/hyperlink" Target="http://en.wikipedia.org/wiki/3D_computer_graphics" TargetMode="External"/><Relationship Id="rId4" Type="http://schemas.openxmlformats.org/officeDocument/2006/relationships/hyperlink" Target="http://en.wikipedia.org/wiki/2D_computer_graphics" TargetMode="External"/><Relationship Id="rId9" Type="http://schemas.openxmlformats.org/officeDocument/2006/relationships/hyperlink" Target="http://en.wikipedia.org/wiki/Advertising" TargetMode="External"/></Relationships>
</file>

<file path=ppt/slides/_rels/slide3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AUTOCAD 2D - I</a:t>
            </a:r>
            <a:endParaRPr lang="en-US" dirty="0"/>
          </a:p>
        </p:txBody>
      </p:sp>
      <p:sp>
        <p:nvSpPr>
          <p:cNvPr id="3" name="Subtitle 2"/>
          <p:cNvSpPr>
            <a:spLocks noGrp="1"/>
          </p:cNvSpPr>
          <p:nvPr>
            <p:ph type="subTitle" idx="1"/>
          </p:nvPr>
        </p:nvSpPr>
        <p:spPr/>
        <p:txBody>
          <a:bodyPr/>
          <a:lstStyle/>
          <a:p>
            <a:r>
              <a:rPr lang="en-US" dirty="0" smtClean="0"/>
              <a:t>MODULE – 1</a:t>
            </a:r>
          </a:p>
          <a:p>
            <a:r>
              <a:rPr lang="en-US" dirty="0" smtClean="0"/>
              <a:t>Introduction to Drawing Tools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Drawing Instruments</a:t>
            </a:r>
            <a:endParaRPr lang="en-US" dirty="0"/>
          </a:p>
        </p:txBody>
      </p:sp>
      <p:sp>
        <p:nvSpPr>
          <p:cNvPr id="3" name="Content Placeholder 2"/>
          <p:cNvSpPr>
            <a:spLocks noGrp="1"/>
          </p:cNvSpPr>
          <p:nvPr>
            <p:ph idx="1"/>
          </p:nvPr>
        </p:nvSpPr>
        <p:spPr/>
        <p:txBody>
          <a:bodyPr>
            <a:normAutofit fontScale="70000" lnSpcReduction="20000"/>
          </a:bodyPr>
          <a:lstStyle/>
          <a:p>
            <a:r>
              <a:rPr lang="en-US" dirty="0"/>
              <a:t>The following instruments are essential and should be </a:t>
            </a:r>
            <a:endParaRPr lang="en-US" dirty="0" smtClean="0"/>
          </a:p>
          <a:p>
            <a:pPr>
              <a:buNone/>
            </a:pPr>
            <a:r>
              <a:rPr lang="en-US" dirty="0"/>
              <a:t> </a:t>
            </a:r>
            <a:r>
              <a:rPr lang="en-US" dirty="0" smtClean="0"/>
              <a:t>     available </a:t>
            </a:r>
            <a:r>
              <a:rPr lang="en-US" dirty="0"/>
              <a:t>to produce a good quality technical drawing</a:t>
            </a:r>
            <a:r>
              <a:rPr lang="en-US" dirty="0" smtClean="0"/>
              <a:t>.</a:t>
            </a:r>
          </a:p>
          <a:p>
            <a:pPr>
              <a:buNone/>
            </a:pPr>
            <a:endParaRPr lang="en-US" dirty="0" smtClean="0"/>
          </a:p>
          <a:p>
            <a:r>
              <a:rPr lang="en-US" dirty="0"/>
              <a:t>Drawing Boards</a:t>
            </a:r>
          </a:p>
          <a:p>
            <a:r>
              <a:rPr lang="en-US" dirty="0" smtClean="0"/>
              <a:t>T-Square</a:t>
            </a:r>
          </a:p>
          <a:p>
            <a:r>
              <a:rPr lang="en-US" dirty="0"/>
              <a:t>Set Square</a:t>
            </a:r>
          </a:p>
          <a:p>
            <a:r>
              <a:rPr lang="en-US" dirty="0"/>
              <a:t>Pairs of </a:t>
            </a:r>
            <a:r>
              <a:rPr lang="en-US" dirty="0" smtClean="0"/>
              <a:t>Compasses</a:t>
            </a:r>
          </a:p>
          <a:p>
            <a:r>
              <a:rPr lang="en-US" dirty="0" smtClean="0"/>
              <a:t>Protractor</a:t>
            </a:r>
          </a:p>
          <a:p>
            <a:r>
              <a:rPr lang="en-US" dirty="0" smtClean="0"/>
              <a:t>Ruler</a:t>
            </a:r>
          </a:p>
          <a:p>
            <a:r>
              <a:rPr lang="en-US" dirty="0"/>
              <a:t>Drawing </a:t>
            </a:r>
            <a:r>
              <a:rPr lang="en-US" dirty="0" smtClean="0"/>
              <a:t>pencils</a:t>
            </a:r>
          </a:p>
          <a:p>
            <a:r>
              <a:rPr lang="en-US" dirty="0"/>
              <a:t>Eraser</a:t>
            </a:r>
          </a:p>
          <a:p>
            <a:r>
              <a:rPr lang="en-US" dirty="0"/>
              <a:t>Circle template</a:t>
            </a:r>
          </a:p>
          <a:p>
            <a:endParaRPr lang="en-US" b="1" dirty="0" smtClean="0"/>
          </a:p>
          <a:p>
            <a:endParaRPr lang="en-US" b="1" dirty="0"/>
          </a:p>
          <a:p>
            <a:endParaRPr lang="en-US" b="1" dirty="0"/>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Drawing Boards</a:t>
            </a:r>
            <a:endParaRPr lang="en-US" dirty="0"/>
          </a:p>
        </p:txBody>
      </p:sp>
      <p:sp>
        <p:nvSpPr>
          <p:cNvPr id="3" name="Content Placeholder 2"/>
          <p:cNvSpPr>
            <a:spLocks noGrp="1"/>
          </p:cNvSpPr>
          <p:nvPr>
            <p:ph sz="half" idx="1"/>
          </p:nvPr>
        </p:nvSpPr>
        <p:spPr/>
        <p:txBody>
          <a:bodyPr/>
          <a:lstStyle/>
          <a:p>
            <a:r>
              <a:rPr lang="en-US" dirty="0"/>
              <a:t>Drawing Boards can range from simple </a:t>
            </a:r>
            <a:r>
              <a:rPr lang="en-US" dirty="0" smtClean="0"/>
              <a:t>boards to </a:t>
            </a:r>
            <a:r>
              <a:rPr lang="en-US" dirty="0"/>
              <a:t>complicated drawing machines that would be used in engineering drawing office. </a:t>
            </a:r>
            <a:endParaRPr lang="en-US" dirty="0" smtClean="0"/>
          </a:p>
          <a:p>
            <a:r>
              <a:rPr lang="en-US" dirty="0" smtClean="0"/>
              <a:t>The </a:t>
            </a:r>
            <a:r>
              <a:rPr lang="en-US" dirty="0"/>
              <a:t>surface of the board should be dusted and smooth.</a:t>
            </a:r>
          </a:p>
          <a:p>
            <a:endParaRPr lang="en-US" dirty="0"/>
          </a:p>
        </p:txBody>
      </p:sp>
      <p:pic>
        <p:nvPicPr>
          <p:cNvPr id="6" name="Content Placeholder 5" descr="simple drawing board.jpg"/>
          <p:cNvPicPr>
            <a:picLocks noGrp="1" noChangeAspect="1"/>
          </p:cNvPicPr>
          <p:nvPr>
            <p:ph sz="half" idx="2"/>
          </p:nvPr>
        </p:nvPicPr>
        <p:blipFill>
          <a:blip r:embed="rId2"/>
          <a:stretch>
            <a:fillRect/>
          </a:stretch>
        </p:blipFill>
        <p:spPr>
          <a:xfrm>
            <a:off x="4572000" y="1295400"/>
            <a:ext cx="3352800" cy="2112264"/>
          </a:xfrm>
        </p:spPr>
      </p:pic>
      <p:pic>
        <p:nvPicPr>
          <p:cNvPr id="7" name="Picture 6" descr="drawing board1.jpg"/>
          <p:cNvPicPr>
            <a:picLocks noChangeAspect="1"/>
          </p:cNvPicPr>
          <p:nvPr/>
        </p:nvPicPr>
        <p:blipFill>
          <a:blip r:embed="rId3"/>
          <a:stretch>
            <a:fillRect/>
          </a:stretch>
        </p:blipFill>
        <p:spPr>
          <a:xfrm>
            <a:off x="6324600" y="3581400"/>
            <a:ext cx="2541123" cy="3006165"/>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 - Square</a:t>
            </a:r>
            <a:endParaRPr lang="en-US" dirty="0"/>
          </a:p>
        </p:txBody>
      </p:sp>
      <p:sp>
        <p:nvSpPr>
          <p:cNvPr id="3" name="Content Placeholder 2"/>
          <p:cNvSpPr>
            <a:spLocks noGrp="1"/>
          </p:cNvSpPr>
          <p:nvPr>
            <p:ph sz="half" idx="1"/>
          </p:nvPr>
        </p:nvSpPr>
        <p:spPr/>
        <p:txBody>
          <a:bodyPr/>
          <a:lstStyle/>
          <a:p>
            <a:r>
              <a:rPr lang="en-US" dirty="0"/>
              <a:t>T- Square is composed of a long strip, called the </a:t>
            </a:r>
            <a:r>
              <a:rPr lang="en-US" dirty="0" smtClean="0"/>
              <a:t>blade.</a:t>
            </a:r>
          </a:p>
          <a:p>
            <a:r>
              <a:rPr lang="en-US" dirty="0" smtClean="0"/>
              <a:t> It </a:t>
            </a:r>
            <a:r>
              <a:rPr lang="en-US" dirty="0"/>
              <a:t>is placed on the drawing board and provides a constant horizontal edge. </a:t>
            </a:r>
          </a:p>
          <a:p>
            <a:endParaRPr lang="en-US" dirty="0"/>
          </a:p>
        </p:txBody>
      </p:sp>
      <p:pic>
        <p:nvPicPr>
          <p:cNvPr id="5" name="Content Placeholder 4"/>
          <p:cNvPicPr>
            <a:picLocks noGrp="1"/>
          </p:cNvPicPr>
          <p:nvPr>
            <p:ph sz="half" idx="2"/>
          </p:nvPr>
        </p:nvPicPr>
        <p:blipFill>
          <a:blip r:embed="rId2"/>
          <a:srcRect/>
          <a:stretch>
            <a:fillRect/>
          </a:stretch>
        </p:blipFill>
        <p:spPr bwMode="auto">
          <a:xfrm>
            <a:off x="4495800" y="1295400"/>
            <a:ext cx="4038600" cy="2014881"/>
          </a:xfrm>
          <a:prstGeom prst="rect">
            <a:avLst/>
          </a:prstGeom>
          <a:noFill/>
          <a:ln w="9525">
            <a:noFill/>
            <a:miter lim="800000"/>
            <a:headEnd/>
            <a:tailEnd/>
          </a:ln>
        </p:spPr>
      </p:pic>
      <p:pic>
        <p:nvPicPr>
          <p:cNvPr id="6" name="Picture 5" descr="TSQUARE.jpg"/>
          <p:cNvPicPr>
            <a:picLocks noChangeAspect="1"/>
          </p:cNvPicPr>
          <p:nvPr/>
        </p:nvPicPr>
        <p:blipFill>
          <a:blip r:embed="rId3"/>
          <a:stretch>
            <a:fillRect/>
          </a:stretch>
        </p:blipFill>
        <p:spPr>
          <a:xfrm>
            <a:off x="4572000" y="3657600"/>
            <a:ext cx="4038600" cy="2302002"/>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 SQUARE</a:t>
            </a:r>
            <a:endParaRPr lang="en-US" dirty="0"/>
          </a:p>
        </p:txBody>
      </p:sp>
      <p:sp>
        <p:nvSpPr>
          <p:cNvPr id="3" name="Content Placeholder 2"/>
          <p:cNvSpPr>
            <a:spLocks noGrp="1"/>
          </p:cNvSpPr>
          <p:nvPr>
            <p:ph sz="half" idx="1"/>
          </p:nvPr>
        </p:nvSpPr>
        <p:spPr/>
        <p:txBody>
          <a:bodyPr/>
          <a:lstStyle/>
          <a:p>
            <a:r>
              <a:rPr lang="en-US" dirty="0"/>
              <a:t>Set Squares are best made from transparent plastic</a:t>
            </a:r>
            <a:r>
              <a:rPr lang="en-US" dirty="0" smtClean="0"/>
              <a:t>.</a:t>
            </a:r>
          </a:p>
          <a:p>
            <a:r>
              <a:rPr lang="en-US" dirty="0" smtClean="0"/>
              <a:t> </a:t>
            </a:r>
            <a:r>
              <a:rPr lang="en-US" dirty="0"/>
              <a:t>The two standard set squares that are commonly used are 30/60 and 45/45 degrees triangles </a:t>
            </a:r>
          </a:p>
          <a:p>
            <a:pPr>
              <a:buNone/>
            </a:pPr>
            <a:endParaRPr lang="en-US" dirty="0"/>
          </a:p>
          <a:p>
            <a:endParaRPr lang="en-US" dirty="0"/>
          </a:p>
        </p:txBody>
      </p:sp>
      <p:pic>
        <p:nvPicPr>
          <p:cNvPr id="5" name="Content Placeholder 4" descr="SETSQ1.bmp"/>
          <p:cNvPicPr>
            <a:picLocks noGrp="1" noChangeAspect="1"/>
          </p:cNvPicPr>
          <p:nvPr>
            <p:ph sz="half" idx="2"/>
          </p:nvPr>
        </p:nvPicPr>
        <p:blipFill>
          <a:blip r:embed="rId2"/>
          <a:stretch>
            <a:fillRect/>
          </a:stretch>
        </p:blipFill>
        <p:spPr>
          <a:xfrm>
            <a:off x="4419600" y="1295400"/>
            <a:ext cx="1905000" cy="1333500"/>
          </a:xfrm>
        </p:spPr>
      </p:pic>
      <p:pic>
        <p:nvPicPr>
          <p:cNvPr id="6" name="Picture 5" descr="SETSQ2.bmp"/>
          <p:cNvPicPr>
            <a:picLocks noChangeAspect="1"/>
          </p:cNvPicPr>
          <p:nvPr/>
        </p:nvPicPr>
        <p:blipFill>
          <a:blip r:embed="rId3"/>
          <a:stretch>
            <a:fillRect/>
          </a:stretch>
        </p:blipFill>
        <p:spPr>
          <a:xfrm>
            <a:off x="6496381" y="2667000"/>
            <a:ext cx="2647619" cy="1733333"/>
          </a:xfrm>
          <a:prstGeom prst="rect">
            <a:avLst/>
          </a:prstGeom>
        </p:spPr>
      </p:pic>
      <p:pic>
        <p:nvPicPr>
          <p:cNvPr id="7" name="Picture 6" descr="SETSQ3.jpg"/>
          <p:cNvPicPr>
            <a:picLocks noChangeAspect="1"/>
          </p:cNvPicPr>
          <p:nvPr/>
        </p:nvPicPr>
        <p:blipFill>
          <a:blip r:embed="rId4" cstate="print"/>
          <a:stretch>
            <a:fillRect/>
          </a:stretch>
        </p:blipFill>
        <p:spPr>
          <a:xfrm>
            <a:off x="4267200" y="4419600"/>
            <a:ext cx="2443053" cy="16002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Compasses</a:t>
            </a:r>
            <a:endParaRPr lang="en-US" dirty="0"/>
          </a:p>
        </p:txBody>
      </p:sp>
      <p:sp>
        <p:nvSpPr>
          <p:cNvPr id="3" name="Content Placeholder 2"/>
          <p:cNvSpPr>
            <a:spLocks noGrp="1"/>
          </p:cNvSpPr>
          <p:nvPr>
            <p:ph sz="half" idx="1"/>
          </p:nvPr>
        </p:nvSpPr>
        <p:spPr/>
        <p:txBody>
          <a:bodyPr/>
          <a:lstStyle/>
          <a:p>
            <a:endParaRPr lang="en-US" dirty="0" smtClean="0"/>
          </a:p>
          <a:p>
            <a:pPr>
              <a:buNone/>
            </a:pPr>
            <a:r>
              <a:rPr lang="en-US" dirty="0"/>
              <a:t> </a:t>
            </a:r>
            <a:r>
              <a:rPr lang="en-US" dirty="0" smtClean="0"/>
              <a:t>     Pencil Compass</a:t>
            </a:r>
          </a:p>
          <a:p>
            <a:pPr>
              <a:buNone/>
            </a:pPr>
            <a:r>
              <a:rPr lang="en-US" dirty="0" smtClean="0"/>
              <a:t>    Pencil </a:t>
            </a:r>
            <a:r>
              <a:rPr lang="en-US" dirty="0"/>
              <a:t>compasses which are used to draw circles. Circles up to 300 mm diameter are drawn using a large radius compass.</a:t>
            </a:r>
          </a:p>
        </p:txBody>
      </p:sp>
      <p:pic>
        <p:nvPicPr>
          <p:cNvPr id="5" name="Content Placeholder 4" descr="pencil compass.gif"/>
          <p:cNvPicPr>
            <a:picLocks noGrp="1" noChangeAspect="1"/>
          </p:cNvPicPr>
          <p:nvPr>
            <p:ph sz="half" idx="2"/>
          </p:nvPr>
        </p:nvPicPr>
        <p:blipFill>
          <a:blip r:embed="rId2"/>
          <a:stretch>
            <a:fillRect/>
          </a:stretch>
        </p:blipFill>
        <p:spPr>
          <a:xfrm>
            <a:off x="4760682" y="2133600"/>
            <a:ext cx="3468918" cy="3146486"/>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1"/>
          </p:nvPr>
        </p:nvSpPr>
        <p:spPr/>
        <p:txBody>
          <a:bodyPr/>
          <a:lstStyle/>
          <a:p>
            <a:pPr>
              <a:buNone/>
            </a:pPr>
            <a:r>
              <a:rPr lang="en-US" dirty="0" smtClean="0"/>
              <a:t>   </a:t>
            </a:r>
          </a:p>
          <a:p>
            <a:pPr>
              <a:buNone/>
            </a:pPr>
            <a:r>
              <a:rPr lang="en-US" dirty="0" smtClean="0"/>
              <a:t> Spring </a:t>
            </a:r>
            <a:r>
              <a:rPr lang="en-US" dirty="0"/>
              <a:t>bow compass </a:t>
            </a:r>
            <a:r>
              <a:rPr lang="en-US" dirty="0" smtClean="0"/>
              <a:t>   </a:t>
            </a:r>
          </a:p>
          <a:p>
            <a:pPr>
              <a:buNone/>
            </a:pPr>
            <a:r>
              <a:rPr lang="en-US" dirty="0" smtClean="0"/>
              <a:t>     Spring bow compass which </a:t>
            </a:r>
            <a:r>
              <a:rPr lang="en-US" dirty="0"/>
              <a:t>is used to draw circles of 50 mm diameter or less. </a:t>
            </a:r>
          </a:p>
        </p:txBody>
      </p:sp>
      <p:pic>
        <p:nvPicPr>
          <p:cNvPr id="5" name="Content Placeholder 4" descr="spring bow compass.gif"/>
          <p:cNvPicPr>
            <a:picLocks noGrp="1" noChangeAspect="1"/>
          </p:cNvPicPr>
          <p:nvPr>
            <p:ph sz="half" idx="2"/>
          </p:nvPr>
        </p:nvPicPr>
        <p:blipFill>
          <a:blip r:embed="rId2"/>
          <a:stretch>
            <a:fillRect/>
          </a:stretch>
        </p:blipFill>
        <p:spPr>
          <a:xfrm>
            <a:off x="5181600" y="1693333"/>
            <a:ext cx="2895600" cy="4182534"/>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Protractor</a:t>
            </a:r>
            <a:r>
              <a:rPr lang="en-US" b="1" dirty="0"/>
              <a:t/>
            </a:r>
            <a:br>
              <a:rPr lang="en-US" b="1" dirty="0"/>
            </a:br>
            <a:endParaRPr lang="en-US" dirty="0"/>
          </a:p>
        </p:txBody>
      </p:sp>
      <p:sp>
        <p:nvSpPr>
          <p:cNvPr id="3" name="Content Placeholder 2"/>
          <p:cNvSpPr>
            <a:spLocks noGrp="1"/>
          </p:cNvSpPr>
          <p:nvPr>
            <p:ph sz="half" idx="1"/>
          </p:nvPr>
        </p:nvSpPr>
        <p:spPr/>
        <p:txBody>
          <a:bodyPr/>
          <a:lstStyle/>
          <a:p>
            <a:endParaRPr lang="en-US" dirty="0" smtClean="0"/>
          </a:p>
          <a:p>
            <a:r>
              <a:rPr lang="en-US" dirty="0"/>
              <a:t>Protractors measure angles other than those obtained by the set squares and found in half circle or full circle </a:t>
            </a:r>
            <a:r>
              <a:rPr lang="en-US" dirty="0" smtClean="0"/>
              <a:t>types</a:t>
            </a:r>
            <a:r>
              <a:rPr lang="en-US" dirty="0"/>
              <a:t>.</a:t>
            </a:r>
          </a:p>
          <a:p>
            <a:endParaRPr lang="en-US" dirty="0"/>
          </a:p>
        </p:txBody>
      </p:sp>
      <p:pic>
        <p:nvPicPr>
          <p:cNvPr id="5" name="Content Placeholder 4" descr="protractor.jpg"/>
          <p:cNvPicPr>
            <a:picLocks noGrp="1" noChangeAspect="1"/>
          </p:cNvPicPr>
          <p:nvPr>
            <p:ph sz="half" idx="2"/>
          </p:nvPr>
        </p:nvPicPr>
        <p:blipFill>
          <a:blip r:embed="rId2"/>
          <a:stretch>
            <a:fillRect/>
          </a:stretch>
        </p:blipFill>
        <p:spPr>
          <a:xfrm>
            <a:off x="5257800" y="1143001"/>
            <a:ext cx="3276600" cy="2287662"/>
          </a:xfrm>
        </p:spPr>
      </p:pic>
      <p:pic>
        <p:nvPicPr>
          <p:cNvPr id="6" name="Picture 5" descr="protractor1.jpg"/>
          <p:cNvPicPr>
            <a:picLocks noChangeAspect="1"/>
          </p:cNvPicPr>
          <p:nvPr/>
        </p:nvPicPr>
        <p:blipFill>
          <a:blip r:embed="rId3"/>
          <a:stretch>
            <a:fillRect/>
          </a:stretch>
        </p:blipFill>
        <p:spPr>
          <a:xfrm>
            <a:off x="5562600" y="3657600"/>
            <a:ext cx="2853683" cy="2847975"/>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Ruler</a:t>
            </a:r>
            <a:r>
              <a:rPr lang="en-US" b="1" dirty="0"/>
              <a:t/>
            </a:r>
            <a:br>
              <a:rPr lang="en-US" b="1" dirty="0"/>
            </a:br>
            <a:endParaRPr lang="en-US" dirty="0"/>
          </a:p>
        </p:txBody>
      </p:sp>
      <p:sp>
        <p:nvSpPr>
          <p:cNvPr id="3" name="Content Placeholder 2"/>
          <p:cNvSpPr>
            <a:spLocks noGrp="1"/>
          </p:cNvSpPr>
          <p:nvPr>
            <p:ph sz="half" idx="1"/>
          </p:nvPr>
        </p:nvSpPr>
        <p:spPr/>
        <p:txBody>
          <a:bodyPr>
            <a:normAutofit lnSpcReduction="10000"/>
          </a:bodyPr>
          <a:lstStyle/>
          <a:p>
            <a:r>
              <a:rPr lang="en-US" dirty="0"/>
              <a:t>A 300 mm ruler with one edge marked in centimeters and millimeters is </a:t>
            </a:r>
            <a:r>
              <a:rPr lang="en-US" dirty="0" smtClean="0"/>
              <a:t>used.</a:t>
            </a:r>
          </a:p>
          <a:p>
            <a:r>
              <a:rPr lang="en-US" dirty="0" smtClean="0"/>
              <a:t> </a:t>
            </a:r>
            <a:r>
              <a:rPr lang="en-US" dirty="0"/>
              <a:t>In a fully equipped drawing machine, horizontal and vertical rulers with graduations in mm or inches are attached to the drafting head.</a:t>
            </a:r>
          </a:p>
          <a:p>
            <a:endParaRPr lang="en-US" dirty="0"/>
          </a:p>
        </p:txBody>
      </p:sp>
      <p:pic>
        <p:nvPicPr>
          <p:cNvPr id="5" name="Content Placeholder 4"/>
          <p:cNvPicPr>
            <a:picLocks noGrp="1"/>
          </p:cNvPicPr>
          <p:nvPr>
            <p:ph sz="half" idx="2"/>
          </p:nvPr>
        </p:nvPicPr>
        <p:blipFill>
          <a:blip r:embed="rId2"/>
          <a:srcRect/>
          <a:stretch>
            <a:fillRect/>
          </a:stretch>
        </p:blipFill>
        <p:spPr bwMode="auto">
          <a:xfrm>
            <a:off x="4572000" y="2057400"/>
            <a:ext cx="4038600" cy="1279006"/>
          </a:xfrm>
          <a:prstGeom prst="rect">
            <a:avLst/>
          </a:prstGeom>
          <a:noFill/>
          <a:ln w="9525">
            <a:noFill/>
            <a:miter lim="800000"/>
            <a:headEnd/>
            <a:tailEnd/>
          </a:ln>
        </p:spPr>
      </p:pic>
      <p:pic>
        <p:nvPicPr>
          <p:cNvPr id="6" name="Picture 5" descr="ruler with db.jpg"/>
          <p:cNvPicPr>
            <a:picLocks noChangeAspect="1"/>
          </p:cNvPicPr>
          <p:nvPr/>
        </p:nvPicPr>
        <p:blipFill>
          <a:blip r:embed="rId3"/>
          <a:stretch>
            <a:fillRect/>
          </a:stretch>
        </p:blipFill>
        <p:spPr>
          <a:xfrm>
            <a:off x="5334000" y="3737230"/>
            <a:ext cx="2286000" cy="2527254"/>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Drawing Pencils</a:t>
            </a:r>
            <a:endParaRPr lang="en-US" dirty="0"/>
          </a:p>
        </p:txBody>
      </p:sp>
      <p:sp>
        <p:nvSpPr>
          <p:cNvPr id="3" name="Content Placeholder 2"/>
          <p:cNvSpPr>
            <a:spLocks noGrp="1"/>
          </p:cNvSpPr>
          <p:nvPr>
            <p:ph sz="half" idx="1"/>
          </p:nvPr>
        </p:nvSpPr>
        <p:spPr/>
        <p:txBody>
          <a:bodyPr/>
          <a:lstStyle/>
          <a:p>
            <a:r>
              <a:rPr lang="en-US" dirty="0"/>
              <a:t>Pencils have nine grads of hardness </a:t>
            </a:r>
            <a:endParaRPr lang="en-US" dirty="0" smtClean="0"/>
          </a:p>
          <a:p>
            <a:pPr>
              <a:buNone/>
            </a:pPr>
            <a:r>
              <a:rPr lang="en-US" dirty="0"/>
              <a:t> </a:t>
            </a:r>
            <a:r>
              <a:rPr lang="en-US" dirty="0" smtClean="0"/>
              <a:t>     from </a:t>
            </a:r>
            <a:r>
              <a:rPr lang="en-US" dirty="0"/>
              <a:t>H to 9H </a:t>
            </a:r>
            <a:endParaRPr lang="en-US" dirty="0" smtClean="0"/>
          </a:p>
          <a:p>
            <a:pPr>
              <a:buNone/>
            </a:pPr>
            <a:r>
              <a:rPr lang="en-US" dirty="0" smtClean="0"/>
              <a:t>seven </a:t>
            </a:r>
            <a:r>
              <a:rPr lang="en-US" dirty="0"/>
              <a:t>grades of </a:t>
            </a:r>
            <a:r>
              <a:rPr lang="en-US" dirty="0" smtClean="0"/>
              <a:t>softness </a:t>
            </a:r>
            <a:r>
              <a:rPr lang="en-US" dirty="0"/>
              <a:t>from B to 7B </a:t>
            </a:r>
          </a:p>
          <a:p>
            <a:endParaRPr lang="en-US" dirty="0"/>
          </a:p>
        </p:txBody>
      </p:sp>
      <p:pic>
        <p:nvPicPr>
          <p:cNvPr id="5" name="Content Placeholder 4" descr="PENCILS GRADES.jpg"/>
          <p:cNvPicPr>
            <a:picLocks noGrp="1" noChangeAspect="1"/>
          </p:cNvPicPr>
          <p:nvPr>
            <p:ph sz="half" idx="2"/>
          </p:nvPr>
        </p:nvPicPr>
        <p:blipFill>
          <a:blip r:embed="rId2"/>
          <a:stretch>
            <a:fillRect/>
          </a:stretch>
        </p:blipFill>
        <p:spPr>
          <a:xfrm>
            <a:off x="5105400" y="1981200"/>
            <a:ext cx="3200400" cy="1428750"/>
          </a:xfrm>
        </p:spPr>
      </p:pic>
      <p:pic>
        <p:nvPicPr>
          <p:cNvPr id="6" name="Picture 5" descr="_pencil_grades.png"/>
          <p:cNvPicPr>
            <a:picLocks noChangeAspect="1"/>
          </p:cNvPicPr>
          <p:nvPr/>
        </p:nvPicPr>
        <p:blipFill>
          <a:blip r:embed="rId3"/>
          <a:stretch>
            <a:fillRect/>
          </a:stretch>
        </p:blipFill>
        <p:spPr>
          <a:xfrm>
            <a:off x="1523999" y="4038601"/>
            <a:ext cx="7059973" cy="2255502"/>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Eraser</a:t>
            </a:r>
            <a:r>
              <a:rPr lang="en-US" b="1" dirty="0"/>
              <a:t/>
            </a:r>
            <a:br>
              <a:rPr lang="en-US" b="1" dirty="0"/>
            </a:br>
            <a:endParaRPr lang="en-US" dirty="0"/>
          </a:p>
        </p:txBody>
      </p:sp>
      <p:sp>
        <p:nvSpPr>
          <p:cNvPr id="5" name="Content Placeholder 4"/>
          <p:cNvSpPr>
            <a:spLocks noGrp="1"/>
          </p:cNvSpPr>
          <p:nvPr>
            <p:ph sz="half" idx="1"/>
          </p:nvPr>
        </p:nvSpPr>
        <p:spPr/>
        <p:txBody>
          <a:bodyPr/>
          <a:lstStyle/>
          <a:p>
            <a:r>
              <a:rPr lang="en-US" dirty="0"/>
              <a:t>Erasers are available in different hardness and are used to erase pencil work. </a:t>
            </a:r>
            <a:endParaRPr lang="en-US" dirty="0" smtClean="0"/>
          </a:p>
          <a:p>
            <a:r>
              <a:rPr lang="en-US" dirty="0" smtClean="0"/>
              <a:t>The </a:t>
            </a:r>
            <a:r>
              <a:rPr lang="en-US" dirty="0"/>
              <a:t>common eraser used is a block-shaped vinyl eraser</a:t>
            </a:r>
            <a:r>
              <a:rPr lang="en-US" dirty="0" smtClean="0"/>
              <a:t>.</a:t>
            </a:r>
            <a:endParaRPr lang="en-US" b="1" dirty="0"/>
          </a:p>
          <a:p>
            <a:endParaRPr lang="en-US" dirty="0"/>
          </a:p>
        </p:txBody>
      </p:sp>
      <p:pic>
        <p:nvPicPr>
          <p:cNvPr id="7" name="Content Placeholder 6"/>
          <p:cNvPicPr>
            <a:picLocks noGrp="1"/>
          </p:cNvPicPr>
          <p:nvPr>
            <p:ph sz="half" idx="2"/>
          </p:nvPr>
        </p:nvPicPr>
        <p:blipFill>
          <a:blip r:embed="rId2">
            <a:clrChange>
              <a:clrFrom>
                <a:srgbClr val="000000"/>
              </a:clrFrom>
              <a:clrTo>
                <a:srgbClr val="000000">
                  <a:alpha val="0"/>
                </a:srgbClr>
              </a:clrTo>
            </a:clrChange>
            <a:lum bright="-6000" contrast="12000"/>
          </a:blip>
          <a:srcRect/>
          <a:stretch>
            <a:fillRect/>
          </a:stretch>
        </p:blipFill>
        <p:spPr bwMode="auto">
          <a:xfrm>
            <a:off x="4953000" y="2438400"/>
            <a:ext cx="3657600" cy="19611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Objectives</a:t>
            </a:r>
            <a:endParaRPr lang="en-US" dirty="0"/>
          </a:p>
        </p:txBody>
      </p:sp>
      <p:sp>
        <p:nvSpPr>
          <p:cNvPr id="3" name="Content Placeholder 2"/>
          <p:cNvSpPr>
            <a:spLocks noGrp="1"/>
          </p:cNvSpPr>
          <p:nvPr>
            <p:ph idx="1"/>
          </p:nvPr>
        </p:nvSpPr>
        <p:spPr/>
        <p:txBody>
          <a:bodyPr/>
          <a:lstStyle/>
          <a:p>
            <a:pPr lvl="0"/>
            <a:r>
              <a:rPr lang="en-US" dirty="0"/>
              <a:t>Identify and describe the use of engineering drawing equipment</a:t>
            </a:r>
          </a:p>
          <a:p>
            <a:pPr lvl="0"/>
            <a:r>
              <a:rPr lang="en-US" dirty="0" smtClean="0"/>
              <a:t>Recognize </a:t>
            </a:r>
            <a:r>
              <a:rPr lang="en-US" dirty="0"/>
              <a:t>different methods of laying out engineering drawing papers.</a:t>
            </a:r>
          </a:p>
          <a:p>
            <a:pPr lvl="0"/>
            <a:r>
              <a:rPr lang="en-US" dirty="0"/>
              <a:t>Demonstrate the use of scales.</a:t>
            </a:r>
          </a:p>
          <a:p>
            <a:pPr lvl="0"/>
            <a:r>
              <a:rPr lang="en-US" dirty="0"/>
              <a:t>Produce a simple drawing paper layout including border and title block.</a:t>
            </a:r>
          </a:p>
          <a:p>
            <a:pPr>
              <a:buNone/>
            </a:pPr>
            <a:endParaRPr lang="en-US" dirty="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Circle </a:t>
            </a:r>
            <a:r>
              <a:rPr lang="en-US" b="1" dirty="0"/>
              <a:t>template</a:t>
            </a:r>
            <a:br>
              <a:rPr lang="en-US" b="1" dirty="0"/>
            </a:br>
            <a:endParaRPr lang="en-US" dirty="0"/>
          </a:p>
        </p:txBody>
      </p:sp>
      <p:sp>
        <p:nvSpPr>
          <p:cNvPr id="3" name="Content Placeholder 2"/>
          <p:cNvSpPr>
            <a:spLocks noGrp="1"/>
          </p:cNvSpPr>
          <p:nvPr>
            <p:ph idx="1"/>
          </p:nvPr>
        </p:nvSpPr>
        <p:spPr/>
        <p:txBody>
          <a:bodyPr/>
          <a:lstStyle/>
          <a:p>
            <a:pPr>
              <a:buNone/>
            </a:pPr>
            <a:r>
              <a:rPr lang="en-US" dirty="0" smtClean="0"/>
              <a:t>  Circle </a:t>
            </a:r>
            <a:r>
              <a:rPr lang="en-US" dirty="0"/>
              <a:t>templates are useful for drawing small circles quickly and to join lines with a </a:t>
            </a:r>
            <a:r>
              <a:rPr lang="en-US" dirty="0" smtClean="0"/>
              <a:t>radius. </a:t>
            </a:r>
          </a:p>
          <a:p>
            <a:pPr>
              <a:buNone/>
            </a:pPr>
            <a:endParaRPr lang="en-US" dirty="0"/>
          </a:p>
        </p:txBody>
      </p:sp>
      <p:pic>
        <p:nvPicPr>
          <p:cNvPr id="5" name="Content Placeholder 4" descr="stock-photo-589871-circle-template.jpg"/>
          <p:cNvPicPr>
            <a:picLocks noGrp="1" noChangeAspect="1"/>
          </p:cNvPicPr>
          <p:nvPr>
            <p:ph sz="half" idx="4294967295"/>
          </p:nvPr>
        </p:nvPicPr>
        <p:blipFill>
          <a:blip r:embed="rId2"/>
          <a:stretch>
            <a:fillRect/>
          </a:stretch>
        </p:blipFill>
        <p:spPr>
          <a:xfrm>
            <a:off x="1600200" y="2895600"/>
            <a:ext cx="6477000" cy="3348842"/>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Drawing Paper</a:t>
            </a:r>
            <a:br>
              <a:rPr lang="en-US" b="1" dirty="0" smtClean="0"/>
            </a:br>
            <a:r>
              <a:rPr lang="en-US" dirty="0" smtClean="0"/>
              <a:t>	Sizes of the drawing paper</a:t>
            </a:r>
            <a:endParaRPr lang="en-US" dirty="0"/>
          </a:p>
        </p:txBody>
      </p:sp>
      <p:sp>
        <p:nvSpPr>
          <p:cNvPr id="4" name="Content Placeholder 3"/>
          <p:cNvSpPr>
            <a:spLocks noGrp="1"/>
          </p:cNvSpPr>
          <p:nvPr>
            <p:ph sz="half" idx="1"/>
          </p:nvPr>
        </p:nvSpPr>
        <p:spPr/>
        <p:txBody>
          <a:bodyPr>
            <a:normAutofit fontScale="77500" lnSpcReduction="20000"/>
          </a:bodyPr>
          <a:lstStyle/>
          <a:p>
            <a:r>
              <a:rPr lang="en-US" dirty="0" smtClean="0"/>
              <a:t>Drawing paper is available in ‘A’ series, ‘B’ series, and rolls of the International Organization for standardization (ISO), but series ‘A’ is preferred.</a:t>
            </a:r>
          </a:p>
          <a:p>
            <a:r>
              <a:rPr lang="en-US" dirty="0" smtClean="0"/>
              <a:t>Paper sizes for series ‘A’ are based on the A0 size, which has an area of 1 square meter. </a:t>
            </a:r>
          </a:p>
          <a:p>
            <a:r>
              <a:rPr lang="en-US" dirty="0" smtClean="0"/>
              <a:t>An A0 size sheet can be divided up evenly into the various other sizes (A1, A2, A3, A4…) simply by halving the sheet on the long side in each case.</a:t>
            </a:r>
            <a:endParaRPr lang="en-US" dirty="0"/>
          </a:p>
        </p:txBody>
      </p:sp>
      <p:pic>
        <p:nvPicPr>
          <p:cNvPr id="6" name="Content Placeholder 5" descr="drawing paper.bmp"/>
          <p:cNvPicPr>
            <a:picLocks noGrp="1" noChangeAspect="1"/>
          </p:cNvPicPr>
          <p:nvPr>
            <p:ph sz="half" idx="2"/>
          </p:nvPr>
        </p:nvPicPr>
        <p:blipFill>
          <a:blip r:embed="rId2"/>
          <a:stretch>
            <a:fillRect/>
          </a:stretch>
        </p:blipFill>
        <p:spPr>
          <a:xfrm>
            <a:off x="5257800" y="1828800"/>
            <a:ext cx="5892800" cy="4419600"/>
          </a:xfr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Scales</a:t>
            </a:r>
            <a:br>
              <a:rPr lang="en-US" b="1" dirty="0" smtClean="0"/>
            </a:br>
            <a:endParaRPr lang="en-US" dirty="0"/>
          </a:p>
        </p:txBody>
      </p:sp>
      <p:sp>
        <p:nvSpPr>
          <p:cNvPr id="5" name="Content Placeholder 4"/>
          <p:cNvSpPr>
            <a:spLocks noGrp="1"/>
          </p:cNvSpPr>
          <p:nvPr>
            <p:ph idx="1"/>
          </p:nvPr>
        </p:nvSpPr>
        <p:spPr/>
        <p:txBody>
          <a:bodyPr>
            <a:normAutofit fontScale="85000" lnSpcReduction="20000"/>
          </a:bodyPr>
          <a:lstStyle/>
          <a:p>
            <a:r>
              <a:rPr lang="en-US" dirty="0" smtClean="0"/>
              <a:t>In order to produce drawing showing components in detail or as plans it is often necessary to use a scale. </a:t>
            </a:r>
            <a:endParaRPr lang="en-US" smtClean="0"/>
          </a:p>
          <a:p>
            <a:r>
              <a:rPr lang="en-US" smtClean="0"/>
              <a:t>This </a:t>
            </a:r>
            <a:r>
              <a:rPr lang="en-US" dirty="0" smtClean="0"/>
              <a:t>can increase the size of the drawing in comparison to the real size of the component.</a:t>
            </a:r>
          </a:p>
          <a:p>
            <a:r>
              <a:rPr lang="en-US" dirty="0" smtClean="0"/>
              <a:t>Some of the recommended scales are listed below:</a:t>
            </a:r>
          </a:p>
          <a:p>
            <a:r>
              <a:rPr lang="en-US" dirty="0" smtClean="0"/>
              <a:t> </a:t>
            </a:r>
          </a:p>
          <a:p>
            <a:r>
              <a:rPr lang="en-US" dirty="0" smtClean="0"/>
              <a:t>Enlargements scales:	 2:1		20:1		50:1		10:1</a:t>
            </a:r>
          </a:p>
          <a:p>
            <a:r>
              <a:rPr lang="en-US" dirty="0" smtClean="0"/>
              <a:t>Full (same) size:			1:1</a:t>
            </a:r>
          </a:p>
          <a:p>
            <a:r>
              <a:rPr lang="en-US" dirty="0" smtClean="0"/>
              <a:t>Reduction scales:		1:2	 	1:10		1:20		1:100</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Layout of the drawing paper</a:t>
            </a:r>
            <a:endParaRPr lang="en-US" dirty="0"/>
          </a:p>
        </p:txBody>
      </p:sp>
      <p:sp>
        <p:nvSpPr>
          <p:cNvPr id="3" name="Content Placeholder 2"/>
          <p:cNvSpPr>
            <a:spLocks noGrp="1"/>
          </p:cNvSpPr>
          <p:nvPr>
            <p:ph sz="half" idx="1"/>
          </p:nvPr>
        </p:nvSpPr>
        <p:spPr/>
        <p:txBody>
          <a:bodyPr>
            <a:normAutofit fontScale="92500" lnSpcReduction="10000"/>
          </a:bodyPr>
          <a:lstStyle/>
          <a:p>
            <a:r>
              <a:rPr lang="en-US" dirty="0" smtClean="0"/>
              <a:t>Drawing sheets of all sizes have standard layout. </a:t>
            </a:r>
          </a:p>
          <a:p>
            <a:r>
              <a:rPr lang="en-US" dirty="0" smtClean="0"/>
              <a:t>It is usual for each sheet to be provided with a </a:t>
            </a:r>
            <a:r>
              <a:rPr lang="en-US" b="1" dirty="0" smtClean="0"/>
              <a:t>drawing frame</a:t>
            </a:r>
            <a:r>
              <a:rPr lang="en-US" dirty="0" smtClean="0"/>
              <a:t> a short distance from the edge of the paper </a:t>
            </a:r>
            <a:endParaRPr lang="en-US" dirty="0"/>
          </a:p>
        </p:txBody>
      </p:sp>
      <p:sp>
        <p:nvSpPr>
          <p:cNvPr id="4" name="Content Placeholder 3"/>
          <p:cNvSpPr>
            <a:spLocks noGrp="1"/>
          </p:cNvSpPr>
          <p:nvPr>
            <p:ph sz="half" idx="2"/>
          </p:nvPr>
        </p:nvSpPr>
        <p:spPr/>
        <p:txBody>
          <a:bodyPr>
            <a:normAutofit fontScale="92500" lnSpcReduction="10000"/>
          </a:bodyPr>
          <a:lstStyle/>
          <a:p>
            <a:r>
              <a:rPr lang="en-US" dirty="0" smtClean="0"/>
              <a:t>Each drawing sheet has to be provided with a </a:t>
            </a:r>
            <a:r>
              <a:rPr lang="en-US" b="1" dirty="0" smtClean="0"/>
              <a:t>title block</a:t>
            </a:r>
            <a:r>
              <a:rPr lang="en-US" dirty="0" smtClean="0"/>
              <a:t> which represents the general information source for a drawing.</a:t>
            </a:r>
          </a:p>
          <a:p>
            <a:r>
              <a:rPr lang="en-US" dirty="0" smtClean="0"/>
              <a:t> It is normally placed in the bottom and at least contains the title of the drawing, the name of the draftsman, the scale, and the date. </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endParaRPr lang="en-US"/>
          </a:p>
        </p:txBody>
      </p:sp>
      <p:pic>
        <p:nvPicPr>
          <p:cNvPr id="7" name="Content Placeholder 6" descr="drawing paper layout.bmp"/>
          <p:cNvPicPr>
            <a:picLocks noGrp="1" noChangeAspect="1"/>
          </p:cNvPicPr>
          <p:nvPr>
            <p:ph idx="1"/>
          </p:nvPr>
        </p:nvPicPr>
        <p:blipFill>
          <a:blip r:embed="rId2"/>
          <a:stretch>
            <a:fillRect/>
          </a:stretch>
        </p:blipFill>
        <p:spPr>
          <a:xfrm>
            <a:off x="106702" y="914400"/>
            <a:ext cx="8503898" cy="5615781"/>
          </a:xfr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848600" cy="792162"/>
          </a:xfrm>
        </p:spPr>
        <p:txBody>
          <a:bodyPr/>
          <a:lstStyle/>
          <a:p>
            <a:r>
              <a:rPr lang="en-US" dirty="0" smtClean="0"/>
              <a:t>Line type</a:t>
            </a:r>
            <a:endParaRPr lang="en-US" dirty="0"/>
          </a:p>
        </p:txBody>
      </p:sp>
      <p:pic>
        <p:nvPicPr>
          <p:cNvPr id="4" name="Content Placeholder 3" descr="line types.bmp"/>
          <p:cNvPicPr>
            <a:picLocks noGrp="1" noChangeAspect="1"/>
          </p:cNvPicPr>
          <p:nvPr>
            <p:ph idx="1"/>
          </p:nvPr>
        </p:nvPicPr>
        <p:blipFill>
          <a:blip r:embed="rId2"/>
          <a:stretch>
            <a:fillRect/>
          </a:stretch>
        </p:blipFill>
        <p:spPr>
          <a:xfrm>
            <a:off x="990600" y="1177131"/>
            <a:ext cx="7010400" cy="5257800"/>
          </a:xfr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u="sng" dirty="0" smtClean="0"/>
              <a:t>Leader lines</a:t>
            </a:r>
            <a:r>
              <a:rPr lang="en-US" dirty="0" smtClean="0"/>
              <a:t>: Leader lines are thin continuous lines that point to features on an engineering drawing with an arrowhead. They are accompanied by a dimension or local note that specifically describes that feature.</a:t>
            </a:r>
          </a:p>
          <a:p>
            <a:r>
              <a:rPr lang="en-US" u="sng" dirty="0" smtClean="0"/>
              <a:t>Projection lines</a:t>
            </a:r>
            <a:r>
              <a:rPr lang="en-US" dirty="0" smtClean="0"/>
              <a:t>: Projection lines are thin continuous parallel lines that project out from a drawing to help describe a component. They are drawn two at a time with a dimension and a dimension line between them.</a:t>
            </a:r>
          </a:p>
          <a:p>
            <a:r>
              <a:rPr lang="en-US" dirty="0" smtClean="0"/>
              <a:t> </a:t>
            </a:r>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r>
              <a:rPr lang="en-US" u="sng" dirty="0" smtClean="0"/>
              <a:t>Dimension Lines</a:t>
            </a:r>
            <a:r>
              <a:rPr lang="en-US" dirty="0" smtClean="0"/>
              <a:t>: A dimension line is a thin continuous line that describes a component on an engineering drawing. It has one or two arrow heads and always refers to a dimension.</a:t>
            </a:r>
          </a:p>
          <a:p>
            <a:endParaRPr lang="en-US" dirty="0" smtClean="0"/>
          </a:p>
          <a:p>
            <a:r>
              <a:rPr lang="en-US" u="sng" dirty="0" smtClean="0"/>
              <a:t>Hatching </a:t>
            </a:r>
            <a:r>
              <a:rPr lang="en-US" dirty="0" smtClean="0"/>
              <a:t>is the use of fine, parallel lines drawn closely together, often rapidly drawn, to create the illusion of shade or texture in a drawing.</a:t>
            </a:r>
          </a:p>
          <a:p>
            <a:r>
              <a:rPr lang="en-US" dirty="0" smtClean="0"/>
              <a:t> Distance may be varied to allow more or less white space between the lines, or </a:t>
            </a:r>
            <a:r>
              <a:rPr lang="en-US" dirty="0" err="1" smtClean="0"/>
              <a:t>lineweight</a:t>
            </a:r>
            <a:r>
              <a:rPr lang="en-US" dirty="0" smtClean="0"/>
              <a:t> varied to thicken the darkness of the lines. </a:t>
            </a:r>
          </a:p>
          <a:p>
            <a:r>
              <a:rPr lang="en-US" dirty="0" smtClean="0"/>
              <a:t>Often used in pencil sketching and in pen-and-ink drawing.</a:t>
            </a:r>
          </a:p>
          <a:p>
            <a:pPr>
              <a:buNone/>
            </a:pPr>
            <a:r>
              <a:rPr lang="en-US" dirty="0" smtClean="0"/>
              <a:t> </a:t>
            </a:r>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r>
              <a:rPr lang="en-US" dirty="0" smtClean="0"/>
              <a:t> A drawing needs to give the person making the component all the information they need. Dimensions and notes are written on the drawing. Lines are used to explain how these dimensions and notes relate to the object. This is called 'dimensioning a drawing'.</a:t>
            </a:r>
          </a:p>
          <a:p>
            <a:r>
              <a:rPr lang="en-US" b="1" dirty="0" smtClean="0"/>
              <a:t>Projection lines </a:t>
            </a:r>
            <a:r>
              <a:rPr lang="en-US" dirty="0" smtClean="0"/>
              <a:t>are thin continuous lines that come away from the drawing at the feature being sized.</a:t>
            </a:r>
          </a:p>
          <a:p>
            <a:r>
              <a:rPr lang="en-US" b="1" dirty="0" smtClean="0"/>
              <a:t>Dimension lines </a:t>
            </a:r>
            <a:r>
              <a:rPr lang="en-US" dirty="0" smtClean="0"/>
              <a:t>are thin continuous lines with an arrowhead on both ends. The dimensions are placed on top of the dimension line. Dimension lines should not be placed over the outline of the drawing unless there is no other option.</a:t>
            </a:r>
          </a:p>
          <a:p>
            <a:r>
              <a:rPr lang="en-US" b="1" dirty="0" smtClean="0"/>
              <a:t>Leader lines </a:t>
            </a:r>
            <a:r>
              <a:rPr lang="en-US" dirty="0" smtClean="0"/>
              <a:t>are thin continuous lines that indicate where dimensions, notes and item numbers apply. The leader line should terminate with an arrowhead at the feature end and a short horizontal line (approx 5 mm) at the dimension end. </a:t>
            </a:r>
          </a:p>
          <a:p>
            <a:pPr>
              <a:buNone/>
            </a:pPr>
            <a:r>
              <a:rPr lang="en-US" dirty="0" smtClean="0"/>
              <a:t>  </a:t>
            </a:r>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 LINES IN A DRAWING</a:t>
            </a:r>
            <a:endParaRPr lang="en-US" dirty="0"/>
          </a:p>
        </p:txBody>
      </p:sp>
      <p:pic>
        <p:nvPicPr>
          <p:cNvPr id="4" name="Content Placeholder 3" descr="DIFFERENT LINES.bmp"/>
          <p:cNvPicPr>
            <a:picLocks noGrp="1" noChangeAspect="1"/>
          </p:cNvPicPr>
          <p:nvPr>
            <p:ph idx="1"/>
          </p:nvPr>
        </p:nvPicPr>
        <p:blipFill>
          <a:blip r:embed="rId2"/>
          <a:stretch>
            <a:fillRect/>
          </a:stretch>
        </p:blipFill>
        <p:spPr>
          <a:xfrm>
            <a:off x="533400" y="1600200"/>
            <a:ext cx="8134555" cy="472440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What is AutoCAD 2D ?</a:t>
            </a:r>
            <a:endParaRPr lang="en-US" dirty="0"/>
          </a:p>
          <a:p>
            <a:r>
              <a:rPr lang="en-US" b="1" dirty="0" smtClean="0"/>
              <a:t>Computer-aided design</a:t>
            </a:r>
            <a:r>
              <a:rPr lang="en-US" dirty="0" smtClean="0"/>
              <a:t> (</a:t>
            </a:r>
            <a:r>
              <a:rPr lang="en-US" b="1" dirty="0" smtClean="0"/>
              <a:t>CAD</a:t>
            </a:r>
            <a:r>
              <a:rPr lang="en-US" dirty="0" smtClean="0"/>
              <a:t>),  is the use of </a:t>
            </a:r>
            <a:r>
              <a:rPr lang="en-US" dirty="0" smtClean="0">
                <a:hlinkClick r:id="rId2" tooltip="Computer"/>
              </a:rPr>
              <a:t>computer</a:t>
            </a:r>
            <a:r>
              <a:rPr lang="en-US" dirty="0" smtClean="0"/>
              <a:t> technology for the </a:t>
            </a:r>
            <a:r>
              <a:rPr lang="en-US" dirty="0" smtClean="0">
                <a:hlinkClick r:id="rId3" tooltip="Design"/>
              </a:rPr>
              <a:t>process of design</a:t>
            </a:r>
            <a:r>
              <a:rPr lang="en-US" dirty="0" smtClean="0"/>
              <a:t> and design-documentation.</a:t>
            </a:r>
          </a:p>
          <a:p>
            <a:r>
              <a:rPr lang="en-US" dirty="0" smtClean="0"/>
              <a:t>CAD often involves more than just shapes.</a:t>
            </a:r>
          </a:p>
          <a:p>
            <a:r>
              <a:rPr lang="en-US" dirty="0" smtClean="0"/>
              <a:t>CAD may be used to design curves and figures in </a:t>
            </a:r>
            <a:r>
              <a:rPr lang="en-US" dirty="0" smtClean="0">
                <a:hlinkClick r:id="rId4" tooltip="2D computer graphics"/>
              </a:rPr>
              <a:t>two-dimensional</a:t>
            </a:r>
            <a:r>
              <a:rPr lang="en-US" dirty="0" smtClean="0"/>
              <a:t> (2D) space; or curves, surfaces, and solids in </a:t>
            </a:r>
            <a:r>
              <a:rPr lang="en-US" dirty="0" smtClean="0">
                <a:hlinkClick r:id="rId5" tooltip="3D computer graphics"/>
              </a:rPr>
              <a:t>three-dimensional</a:t>
            </a:r>
            <a:r>
              <a:rPr lang="en-US" dirty="0" smtClean="0"/>
              <a:t> (3D) space.</a:t>
            </a:r>
          </a:p>
          <a:p>
            <a:r>
              <a:rPr lang="en-US" dirty="0" smtClean="0"/>
              <a:t>CAD is an important </a:t>
            </a:r>
            <a:r>
              <a:rPr lang="en-US" dirty="0" smtClean="0">
                <a:hlinkClick r:id="rId6" tooltip="Industrial arts"/>
              </a:rPr>
              <a:t>industrial art</a:t>
            </a:r>
            <a:r>
              <a:rPr lang="en-US" dirty="0" smtClean="0"/>
              <a:t> extensively used in many applications, including automotive, shipbuilding, and aerospace industries, industrial and architectural design and many more. </a:t>
            </a:r>
          </a:p>
          <a:p>
            <a:r>
              <a:rPr lang="en-US" dirty="0" smtClean="0"/>
              <a:t>CAD is also widely used to produce </a:t>
            </a:r>
            <a:r>
              <a:rPr lang="en-US" dirty="0" smtClean="0">
                <a:hlinkClick r:id="rId7" tooltip="Computer animation"/>
              </a:rPr>
              <a:t>computer animation</a:t>
            </a:r>
            <a:r>
              <a:rPr lang="en-US" dirty="0" smtClean="0"/>
              <a:t> for </a:t>
            </a:r>
            <a:r>
              <a:rPr lang="en-US" dirty="0" smtClean="0">
                <a:hlinkClick r:id="rId8" tooltip="Special effect"/>
              </a:rPr>
              <a:t>special effects</a:t>
            </a:r>
            <a:r>
              <a:rPr lang="en-US" dirty="0" smtClean="0"/>
              <a:t> in movies, </a:t>
            </a:r>
            <a:r>
              <a:rPr lang="en-US" dirty="0" smtClean="0">
                <a:hlinkClick r:id="rId9" tooltip="Advertising"/>
              </a:rPr>
              <a:t>advertising</a:t>
            </a:r>
            <a:r>
              <a:rPr lang="en-US" dirty="0" smtClean="0"/>
              <a:t> and technical manuals.</a:t>
            </a:r>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Technique of Lettering </a:t>
            </a:r>
            <a:endParaRPr lang="en-US" dirty="0"/>
          </a:p>
        </p:txBody>
      </p:sp>
      <p:sp>
        <p:nvSpPr>
          <p:cNvPr id="3" name="Content Placeholder 2"/>
          <p:cNvSpPr>
            <a:spLocks noGrp="1"/>
          </p:cNvSpPr>
          <p:nvPr>
            <p:ph idx="1"/>
          </p:nvPr>
        </p:nvSpPr>
        <p:spPr/>
        <p:txBody>
          <a:bodyPr>
            <a:normAutofit/>
          </a:bodyPr>
          <a:lstStyle/>
          <a:p>
            <a:r>
              <a:rPr lang="en-US" dirty="0" smtClean="0"/>
              <a:t>Printing increase the information that is provided on a drawing.</a:t>
            </a:r>
          </a:p>
          <a:p>
            <a:r>
              <a:rPr lang="en-US" dirty="0" smtClean="0"/>
              <a:t> Printing must be clear and neat so that it is easy to read. Use guide lines 5 mm apart as illustrated in Fig.</a:t>
            </a:r>
          </a:p>
          <a:p>
            <a:endParaRPr lang="en-US" dirty="0" smtClean="0"/>
          </a:p>
          <a:p>
            <a:pPr>
              <a:buNone/>
            </a:pPr>
            <a:endParaRPr lang="en-US" dirty="0" smtClean="0"/>
          </a:p>
          <a:p>
            <a:endParaRPr lang="en-US" dirty="0"/>
          </a:p>
        </p:txBody>
      </p:sp>
      <p:pic>
        <p:nvPicPr>
          <p:cNvPr id="4" name="Picture 3" descr="GUIDE LINES.bmp"/>
          <p:cNvPicPr>
            <a:picLocks noChangeAspect="1"/>
          </p:cNvPicPr>
          <p:nvPr/>
        </p:nvPicPr>
        <p:blipFill>
          <a:blip r:embed="rId2"/>
          <a:stretch>
            <a:fillRect/>
          </a:stretch>
        </p:blipFill>
        <p:spPr>
          <a:xfrm>
            <a:off x="1752600" y="5052950"/>
            <a:ext cx="7772400" cy="3610099"/>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These guide lines can be used to make sure that all letters and numbers have the same size. </a:t>
            </a:r>
          </a:p>
          <a:p>
            <a:r>
              <a:rPr lang="en-US" dirty="0" smtClean="0"/>
              <a:t>Always print using capital letters.</a:t>
            </a:r>
          </a:p>
          <a:p>
            <a:r>
              <a:rPr lang="en-US" dirty="0" smtClean="0"/>
              <a:t> All letters and numbers should touch the top and bottom guide lines. </a:t>
            </a:r>
          </a:p>
          <a:p>
            <a:endParaRPr lang="en-US" dirty="0"/>
          </a:p>
        </p:txBody>
      </p:sp>
      <p:pic>
        <p:nvPicPr>
          <p:cNvPr id="4" name="Picture 3" descr="GUIDELINES1.bmp"/>
          <p:cNvPicPr>
            <a:picLocks noChangeAspect="1"/>
          </p:cNvPicPr>
          <p:nvPr/>
        </p:nvPicPr>
        <p:blipFill>
          <a:blip r:embed="rId2"/>
          <a:stretch>
            <a:fillRect/>
          </a:stretch>
        </p:blipFill>
        <p:spPr>
          <a:xfrm>
            <a:off x="0" y="5257800"/>
            <a:ext cx="8991600" cy="3429000"/>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391400" cy="715962"/>
          </a:xfrm>
        </p:spPr>
        <p:txBody>
          <a:bodyPr>
            <a:normAutofit fontScale="90000"/>
          </a:bodyPr>
          <a:lstStyle/>
          <a:p>
            <a:r>
              <a:rPr lang="en-US" dirty="0" smtClean="0"/>
              <a:t>ACTIVITIES</a:t>
            </a:r>
            <a:endParaRPr lang="en-US" dirty="0"/>
          </a:p>
        </p:txBody>
      </p:sp>
      <p:sp>
        <p:nvSpPr>
          <p:cNvPr id="3" name="Content Placeholder 2"/>
          <p:cNvSpPr>
            <a:spLocks noGrp="1"/>
          </p:cNvSpPr>
          <p:nvPr>
            <p:ph idx="1"/>
          </p:nvPr>
        </p:nvSpPr>
        <p:spPr>
          <a:xfrm>
            <a:off x="381000" y="990600"/>
            <a:ext cx="8305800" cy="5135563"/>
          </a:xfrm>
        </p:spPr>
        <p:txBody>
          <a:bodyPr>
            <a:normAutofit/>
          </a:bodyPr>
          <a:lstStyle/>
          <a:p>
            <a:pPr>
              <a:buNone/>
            </a:pPr>
            <a:r>
              <a:rPr lang="en-US" sz="1800" dirty="0" smtClean="0"/>
              <a:t>Draw the objects shown below in full size using different drawing tools such as compasses, set squares and tee square. Use an A3 sheet to create the drawing with the same layout shown below.</a:t>
            </a:r>
          </a:p>
          <a:p>
            <a:pPr>
              <a:buNone/>
            </a:pPr>
            <a:endParaRPr lang="en-US" dirty="0"/>
          </a:p>
        </p:txBody>
      </p:sp>
      <p:pic>
        <p:nvPicPr>
          <p:cNvPr id="4" name="Picture 3" descr="ACTIVITY1.bmp"/>
          <p:cNvPicPr>
            <a:picLocks noChangeAspect="1"/>
          </p:cNvPicPr>
          <p:nvPr/>
        </p:nvPicPr>
        <p:blipFill>
          <a:blip r:embed="rId2"/>
          <a:stretch>
            <a:fillRect/>
          </a:stretch>
        </p:blipFill>
        <p:spPr>
          <a:xfrm>
            <a:off x="870857" y="1981200"/>
            <a:ext cx="7511143" cy="45720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a:p>
        </p:txBody>
      </p:sp>
      <p:sp>
        <p:nvSpPr>
          <p:cNvPr id="8" name="Text Placeholder 7"/>
          <p:cNvSpPr>
            <a:spLocks noGrp="1"/>
          </p:cNvSpPr>
          <p:nvPr>
            <p:ph type="body" idx="1"/>
          </p:nvPr>
        </p:nvSpPr>
        <p:spPr/>
        <p:txBody>
          <a:bodyPr/>
          <a:lstStyle/>
          <a:p>
            <a:r>
              <a:rPr lang="en-US" dirty="0" smtClean="0"/>
              <a:t>2D ( 2 DIMENSIONAL )</a:t>
            </a:r>
            <a:endParaRPr lang="en-US" dirty="0"/>
          </a:p>
        </p:txBody>
      </p:sp>
      <p:sp>
        <p:nvSpPr>
          <p:cNvPr id="9" name="Content Placeholder 8"/>
          <p:cNvSpPr>
            <a:spLocks noGrp="1"/>
          </p:cNvSpPr>
          <p:nvPr>
            <p:ph sz="half" idx="2"/>
          </p:nvPr>
        </p:nvSpPr>
        <p:spPr/>
        <p:txBody>
          <a:bodyPr/>
          <a:lstStyle/>
          <a:p>
            <a:r>
              <a:rPr lang="en-US" dirty="0" smtClean="0"/>
              <a:t>2D is something with 2 dimensions, which are </a:t>
            </a:r>
            <a:r>
              <a:rPr lang="en-US" b="1" u="sng" dirty="0" smtClean="0"/>
              <a:t>length and width</a:t>
            </a:r>
          </a:p>
          <a:p>
            <a:pPr>
              <a:buNone/>
            </a:pPr>
            <a:r>
              <a:rPr lang="en-US" dirty="0" smtClean="0"/>
              <a:t/>
            </a:r>
            <a:br>
              <a:rPr lang="en-US" dirty="0" smtClean="0"/>
            </a:br>
            <a:r>
              <a:rPr lang="en-US" dirty="0" smtClean="0"/>
              <a:t/>
            </a:r>
            <a:br>
              <a:rPr lang="en-US" dirty="0" smtClean="0"/>
            </a:br>
            <a:endParaRPr lang="en-US" dirty="0"/>
          </a:p>
        </p:txBody>
      </p:sp>
      <p:sp>
        <p:nvSpPr>
          <p:cNvPr id="10" name="Text Placeholder 9"/>
          <p:cNvSpPr>
            <a:spLocks noGrp="1"/>
          </p:cNvSpPr>
          <p:nvPr>
            <p:ph type="body" sz="quarter" idx="3"/>
          </p:nvPr>
        </p:nvSpPr>
        <p:spPr/>
        <p:txBody>
          <a:bodyPr/>
          <a:lstStyle/>
          <a:p>
            <a:r>
              <a:rPr lang="en-US" dirty="0" smtClean="0"/>
              <a:t>3D ( 3 DIMENSIONAL )</a:t>
            </a:r>
            <a:endParaRPr lang="en-US" dirty="0"/>
          </a:p>
        </p:txBody>
      </p:sp>
      <p:sp>
        <p:nvSpPr>
          <p:cNvPr id="14" name="Content Placeholder 13"/>
          <p:cNvSpPr>
            <a:spLocks noGrp="1"/>
          </p:cNvSpPr>
          <p:nvPr>
            <p:ph sz="quarter" idx="4"/>
          </p:nvPr>
        </p:nvSpPr>
        <p:spPr/>
        <p:txBody>
          <a:bodyPr/>
          <a:lstStyle/>
          <a:p>
            <a:r>
              <a:rPr lang="en-US" dirty="0" smtClean="0"/>
              <a:t>3D is something with 3 dimensions, which are </a:t>
            </a:r>
            <a:r>
              <a:rPr lang="en-US" b="1" u="sng" dirty="0" smtClean="0"/>
              <a:t>length, width, and depth.</a:t>
            </a:r>
          </a:p>
          <a:p>
            <a:endParaRPr lang="en-US" b="1" dirty="0" smtClean="0"/>
          </a:p>
          <a:p>
            <a:endParaRPr lang="en-US" dirty="0"/>
          </a:p>
        </p:txBody>
      </p:sp>
      <p:pic>
        <p:nvPicPr>
          <p:cNvPr id="16" name="Picture 15" descr="stopchildrensign21885.jpg"/>
          <p:cNvPicPr>
            <a:picLocks noChangeAspect="1"/>
          </p:cNvPicPr>
          <p:nvPr/>
        </p:nvPicPr>
        <p:blipFill>
          <a:blip r:embed="rId2"/>
          <a:stretch>
            <a:fillRect/>
          </a:stretch>
        </p:blipFill>
        <p:spPr>
          <a:xfrm>
            <a:off x="1143000" y="3657600"/>
            <a:ext cx="2076450" cy="2085975"/>
          </a:xfrm>
          <a:prstGeom prst="rect">
            <a:avLst/>
          </a:prstGeom>
        </p:spPr>
      </p:pic>
      <p:pic>
        <p:nvPicPr>
          <p:cNvPr id="17" name="Picture 16" descr="apple-fruit-3d-model.jpg"/>
          <p:cNvPicPr>
            <a:picLocks noChangeAspect="1"/>
          </p:cNvPicPr>
          <p:nvPr/>
        </p:nvPicPr>
        <p:blipFill>
          <a:blip r:embed="rId3"/>
          <a:stretch>
            <a:fillRect/>
          </a:stretch>
        </p:blipFill>
        <p:spPr>
          <a:xfrm>
            <a:off x="5334000" y="3886200"/>
            <a:ext cx="2743200" cy="20574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endParaRPr lang="en-US"/>
          </a:p>
        </p:txBody>
      </p:sp>
      <p:pic>
        <p:nvPicPr>
          <p:cNvPr id="16" name="Content Placeholder 15" descr="shapesown.jpg"/>
          <p:cNvPicPr>
            <a:picLocks noGrp="1" noChangeAspect="1"/>
          </p:cNvPicPr>
          <p:nvPr>
            <p:ph idx="1"/>
          </p:nvPr>
        </p:nvPicPr>
        <p:blipFill>
          <a:blip r:embed="rId2"/>
          <a:stretch>
            <a:fillRect/>
          </a:stretch>
        </p:blipFill>
        <p:spPr>
          <a:xfrm>
            <a:off x="1828801" y="304800"/>
            <a:ext cx="5105400" cy="6606382"/>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Drawing</a:t>
            </a:r>
            <a:endParaRPr lang="en-US" dirty="0"/>
          </a:p>
        </p:txBody>
      </p:sp>
      <p:sp>
        <p:nvSpPr>
          <p:cNvPr id="3" name="Content Placeholder 2"/>
          <p:cNvSpPr>
            <a:spLocks noGrp="1"/>
          </p:cNvSpPr>
          <p:nvPr>
            <p:ph sz="half" idx="1"/>
          </p:nvPr>
        </p:nvSpPr>
        <p:spPr/>
        <p:txBody>
          <a:bodyPr/>
          <a:lstStyle/>
          <a:p>
            <a:r>
              <a:rPr lang="en-US" dirty="0"/>
              <a:t>Every product we have today (e.g. cars, houses, machines, etc…), began as an "idea" in some person's head. Before these "ideas" became products, they had to be drawn on </a:t>
            </a:r>
            <a:r>
              <a:rPr lang="en-US" dirty="0" smtClean="0"/>
              <a:t>paper.</a:t>
            </a:r>
            <a:endParaRPr lang="en-US" dirty="0"/>
          </a:p>
        </p:txBody>
      </p:sp>
      <p:pic>
        <p:nvPicPr>
          <p:cNvPr id="5" name="Content Placeholder 4" descr="burj0902.jpg"/>
          <p:cNvPicPr>
            <a:picLocks noGrp="1" noChangeAspect="1"/>
          </p:cNvPicPr>
          <p:nvPr>
            <p:ph sz="half" idx="2"/>
          </p:nvPr>
        </p:nvPicPr>
        <p:blipFill>
          <a:blip r:embed="rId2"/>
          <a:stretch>
            <a:fillRect/>
          </a:stretch>
        </p:blipFill>
        <p:spPr>
          <a:xfrm>
            <a:off x="4495801" y="1252966"/>
            <a:ext cx="4054500" cy="4873197"/>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Manual Instruments</a:t>
            </a:r>
            <a:endParaRPr lang="en-US" dirty="0"/>
          </a:p>
        </p:txBody>
      </p:sp>
      <p:pic>
        <p:nvPicPr>
          <p:cNvPr id="7" name="Content Placeholder 6" descr="ruler.jpg"/>
          <p:cNvPicPr>
            <a:picLocks noGrp="1" noChangeAspect="1"/>
          </p:cNvPicPr>
          <p:nvPr>
            <p:ph idx="1"/>
          </p:nvPr>
        </p:nvPicPr>
        <p:blipFill>
          <a:blip r:embed="rId2"/>
          <a:stretch>
            <a:fillRect/>
          </a:stretch>
        </p:blipFill>
        <p:spPr>
          <a:xfrm>
            <a:off x="838200" y="1828800"/>
            <a:ext cx="3581400" cy="2208530"/>
          </a:xfrm>
        </p:spPr>
      </p:pic>
      <p:pic>
        <p:nvPicPr>
          <p:cNvPr id="8" name="Picture 7" descr="drawing.png"/>
          <p:cNvPicPr>
            <a:picLocks noChangeAspect="1"/>
          </p:cNvPicPr>
          <p:nvPr/>
        </p:nvPicPr>
        <p:blipFill>
          <a:blip r:embed="rId3"/>
          <a:stretch>
            <a:fillRect/>
          </a:stretch>
        </p:blipFill>
        <p:spPr>
          <a:xfrm>
            <a:off x="5105400" y="3657600"/>
            <a:ext cx="3257550" cy="2443163"/>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Manual Instruments</a:t>
            </a:r>
            <a:endParaRPr lang="en-US" dirty="0"/>
          </a:p>
        </p:txBody>
      </p:sp>
      <p:pic>
        <p:nvPicPr>
          <p:cNvPr id="4" name="Content Placeholder 3" descr="manual drawing.jpg"/>
          <p:cNvPicPr>
            <a:picLocks noGrp="1" noChangeAspect="1"/>
          </p:cNvPicPr>
          <p:nvPr>
            <p:ph idx="1"/>
          </p:nvPr>
        </p:nvPicPr>
        <p:blipFill>
          <a:blip r:embed="rId2"/>
          <a:stretch>
            <a:fillRect/>
          </a:stretch>
        </p:blipFill>
        <p:spPr>
          <a:xfrm>
            <a:off x="1295400" y="1676400"/>
            <a:ext cx="2775373" cy="4191000"/>
          </a:xfrm>
        </p:spPr>
      </p:pic>
      <p:pic>
        <p:nvPicPr>
          <p:cNvPr id="5" name="Picture 4" descr="compass.jpg"/>
          <p:cNvPicPr>
            <a:picLocks noChangeAspect="1"/>
          </p:cNvPicPr>
          <p:nvPr/>
        </p:nvPicPr>
        <p:blipFill>
          <a:blip r:embed="rId3"/>
          <a:stretch>
            <a:fillRect/>
          </a:stretch>
        </p:blipFill>
        <p:spPr>
          <a:xfrm>
            <a:off x="4648200" y="1676400"/>
            <a:ext cx="3967316" cy="4019176"/>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 - hand Sketch</a:t>
            </a:r>
            <a:endParaRPr lang="en-US" dirty="0"/>
          </a:p>
        </p:txBody>
      </p:sp>
      <p:sp>
        <p:nvSpPr>
          <p:cNvPr id="3" name="Content Placeholder 2"/>
          <p:cNvSpPr>
            <a:spLocks noGrp="1"/>
          </p:cNvSpPr>
          <p:nvPr>
            <p:ph idx="1"/>
          </p:nvPr>
        </p:nvSpPr>
        <p:spPr/>
        <p:txBody>
          <a:bodyPr/>
          <a:lstStyle/>
          <a:p>
            <a:r>
              <a:rPr lang="en-US" dirty="0"/>
              <a:t>To prepare a drawing, one can use manual drafting instruments </a:t>
            </a:r>
            <a:r>
              <a:rPr lang="en-US" dirty="0" smtClean="0"/>
              <a:t> </a:t>
            </a:r>
            <a:r>
              <a:rPr lang="en-US" dirty="0"/>
              <a:t>or computer-aided drafting (CAD).</a:t>
            </a:r>
          </a:p>
          <a:p>
            <a:r>
              <a:rPr lang="en-US" dirty="0"/>
              <a:t>If the drawing is made without either manual instruments or CAD, it is called a freehand sketch.</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228</TotalTime>
  <Words>1275</Words>
  <Application>Microsoft Office PowerPoint</Application>
  <PresentationFormat>On-screen Show (4:3)</PresentationFormat>
  <Paragraphs>115</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AUTOCAD 2D - I</vt:lpstr>
      <vt:lpstr>Learning Objectives</vt:lpstr>
      <vt:lpstr>Introduction</vt:lpstr>
      <vt:lpstr>Slide 4</vt:lpstr>
      <vt:lpstr>Slide 5</vt:lpstr>
      <vt:lpstr>Technical Drawing</vt:lpstr>
      <vt:lpstr>Manual Instruments</vt:lpstr>
      <vt:lpstr>Manual Instruments</vt:lpstr>
      <vt:lpstr>Free - hand Sketch</vt:lpstr>
      <vt:lpstr>Drawing Instruments</vt:lpstr>
      <vt:lpstr>Drawing Boards</vt:lpstr>
      <vt:lpstr>T - Square</vt:lpstr>
      <vt:lpstr>SET SQUARE</vt:lpstr>
      <vt:lpstr>Compasses</vt:lpstr>
      <vt:lpstr>Slide 15</vt:lpstr>
      <vt:lpstr> Protractor </vt:lpstr>
      <vt:lpstr> Ruler </vt:lpstr>
      <vt:lpstr>Drawing Pencils</vt:lpstr>
      <vt:lpstr> Eraser </vt:lpstr>
      <vt:lpstr> Circle template </vt:lpstr>
      <vt:lpstr>Drawing Paper  Sizes of the drawing paper</vt:lpstr>
      <vt:lpstr>Scales </vt:lpstr>
      <vt:lpstr>Layout of the drawing paper</vt:lpstr>
      <vt:lpstr>Slide 24</vt:lpstr>
      <vt:lpstr>Line type</vt:lpstr>
      <vt:lpstr>Slide 26</vt:lpstr>
      <vt:lpstr>Slide 27</vt:lpstr>
      <vt:lpstr>Slide 28</vt:lpstr>
      <vt:lpstr>DIFFERENT LINES IN A DRAWING</vt:lpstr>
      <vt:lpstr>Technique of Lettering </vt:lpstr>
      <vt:lpstr>Slide 31</vt:lpstr>
      <vt:lpstr>ACTIVITIES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AUTOCAD 2D - I</dc:title>
  <dc:creator>aruna.anand</dc:creator>
  <cp:lastModifiedBy>aruna.anand</cp:lastModifiedBy>
  <cp:revision>13</cp:revision>
  <dcterms:created xsi:type="dcterms:W3CDTF">2012-04-04T06:46:06Z</dcterms:created>
  <dcterms:modified xsi:type="dcterms:W3CDTF">2012-04-08T07:03:20Z</dcterms:modified>
</cp:coreProperties>
</file>